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6" r:id="rId5"/>
    <p:sldId id="262" r:id="rId6"/>
    <p:sldId id="267" r:id="rId7"/>
    <p:sldId id="260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7"/>
    <p:restoredTop sz="94656"/>
  </p:normalViewPr>
  <p:slideViewPr>
    <p:cSldViewPr snapToGrid="0" snapToObjects="1">
      <p:cViewPr varScale="1">
        <p:scale>
          <a:sx n="104" d="100"/>
          <a:sy n="104" d="100"/>
        </p:scale>
        <p:origin x="11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8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23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3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27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94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94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829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76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7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8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83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8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36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02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73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7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34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8E3755-84E1-1245-BB21-10A46F35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68" y="284205"/>
            <a:ext cx="8489092" cy="899120"/>
          </a:xfrm>
        </p:spPr>
        <p:txBody>
          <a:bodyPr>
            <a:noAutofit/>
          </a:bodyPr>
          <a:lstStyle/>
          <a:p>
            <a:r>
              <a:rPr lang="en-US" sz="3000" dirty="0"/>
              <a:t>Be Prepared !   Visitors are Coming ?</a:t>
            </a:r>
            <a:br>
              <a:rPr lang="en-US" sz="3000" dirty="0"/>
            </a:br>
            <a:endParaRPr lang="en-US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5B2EC-E16D-9344-9958-81F3A73B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874" y="998659"/>
            <a:ext cx="8825258" cy="41674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8D90BE-1885-2E4A-B30D-7769E319A01E}"/>
              </a:ext>
            </a:extLst>
          </p:cNvPr>
          <p:cNvSpPr/>
          <p:nvPr/>
        </p:nvSpPr>
        <p:spPr>
          <a:xfrm>
            <a:off x="3413873" y="5280629"/>
            <a:ext cx="566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 ’</a:t>
            </a:r>
            <a:r>
              <a:rPr lang="en-US" dirty="0" err="1"/>
              <a:t>AirReg</a:t>
            </a:r>
            <a:r>
              <a:rPr lang="en-US" dirty="0"/>
              <a:t> Website’ Restaurant Visitor Forecasting”</a:t>
            </a:r>
          </a:p>
        </p:txBody>
      </p:sp>
    </p:spTree>
    <p:extLst>
      <p:ext uri="{BB962C8B-B14F-4D97-AF65-F5344CB8AC3E}">
        <p14:creationId xmlns:p14="http://schemas.microsoft.com/office/powerpoint/2010/main" val="2231845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263-AB98-9743-B171-31C39D62C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232" y="315699"/>
            <a:ext cx="3659659" cy="537700"/>
          </a:xfrm>
        </p:spPr>
        <p:txBody>
          <a:bodyPr>
            <a:normAutofit/>
          </a:bodyPr>
          <a:lstStyle/>
          <a:p>
            <a:r>
              <a:rPr lang="en-US" sz="2400" dirty="0"/>
              <a:t>Future Directions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82BE0-24EC-DE46-800C-00C3BE496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67" y="1596917"/>
            <a:ext cx="5132298" cy="3664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57D987-CE48-2643-B384-A35DA0A24B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FF7FF"/>
              </a:clrFrom>
              <a:clrTo>
                <a:srgbClr val="DFF7FF">
                  <a:alpha val="0"/>
                </a:srgbClr>
              </a:clrTo>
            </a:clrChange>
          </a:blip>
          <a:srcRect l="4487" t="11269" b="21386"/>
          <a:stretch/>
        </p:blipFill>
        <p:spPr>
          <a:xfrm>
            <a:off x="603423" y="1600196"/>
            <a:ext cx="4909569" cy="1828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9E9CF0-52B1-A247-8E50-90DA8AEB763D}"/>
              </a:ext>
            </a:extLst>
          </p:cNvPr>
          <p:cNvSpPr/>
          <p:nvPr/>
        </p:nvSpPr>
        <p:spPr>
          <a:xfrm>
            <a:off x="5735721" y="195098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Vistitor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Forecasting was successful with engineered features and a regression model.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features could be explored: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Example1:  Geo-spatial data to determine spatial proximity of each restaurant from busiest areas.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 2:  Weather in different areas of the country.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45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03F70-7181-3B4E-9067-92B0D1F8A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420" y="327274"/>
            <a:ext cx="7311159" cy="500630"/>
          </a:xfrm>
        </p:spPr>
        <p:txBody>
          <a:bodyPr>
            <a:normAutofit/>
          </a:bodyPr>
          <a:lstStyle/>
          <a:p>
            <a:r>
              <a:rPr lang="en-US" sz="2400" dirty="0"/>
              <a:t>Data available through </a:t>
            </a:r>
            <a:r>
              <a:rPr lang="en-US" sz="2400" dirty="0" err="1"/>
              <a:t>AIRRegi</a:t>
            </a:r>
            <a:r>
              <a:rPr lang="en-US" sz="2400" dirty="0"/>
              <a:t>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4F443-916E-7C40-8BA2-B3CE5B40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9" y="1195086"/>
            <a:ext cx="6076711" cy="30543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9619C2-325C-7249-8438-A69075FFF184}"/>
              </a:ext>
            </a:extLst>
          </p:cNvPr>
          <p:cNvSpPr/>
          <p:nvPr/>
        </p:nvSpPr>
        <p:spPr>
          <a:xfrm>
            <a:off x="9124710" y="3750275"/>
            <a:ext cx="21297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air_store_id</a:t>
            </a:r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visit_datetime</a:t>
            </a:r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reserve_datetime</a:t>
            </a:r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reserve_visitors</a:t>
            </a:r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air_genre_name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air_area_name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latitude</a:t>
            </a:r>
          </a:p>
          <a:p>
            <a:pPr fontAlgn="base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longitude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FF8B0-D22E-0543-9382-F37644DE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419" y="3461404"/>
            <a:ext cx="6449027" cy="3224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E37B83-476F-E64B-8E55-F7FCA6CA575A}"/>
              </a:ext>
            </a:extLst>
          </p:cNvPr>
          <p:cNvSpPr txBox="1"/>
          <p:nvPr/>
        </p:nvSpPr>
        <p:spPr>
          <a:xfrm>
            <a:off x="7055708" y="1221324"/>
            <a:ext cx="3642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82 Restaurants across Japan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Period 1.5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Daily Visitors Records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DEF97-C9F0-0F4C-AD7E-0459D5A7A61B}"/>
              </a:ext>
            </a:extLst>
          </p:cNvPr>
          <p:cNvSpPr txBox="1"/>
          <p:nvPr/>
        </p:nvSpPr>
        <p:spPr>
          <a:xfrm>
            <a:off x="9124710" y="3461404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Available Data: </a:t>
            </a:r>
          </a:p>
        </p:txBody>
      </p:sp>
    </p:spTree>
    <p:extLst>
      <p:ext uri="{BB962C8B-B14F-4D97-AF65-F5344CB8AC3E}">
        <p14:creationId xmlns:p14="http://schemas.microsoft.com/office/powerpoint/2010/main" val="4129050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EF16-50F0-674A-8AA2-41BB6A2A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7787" y="116122"/>
            <a:ext cx="5812480" cy="605162"/>
          </a:xfrm>
        </p:spPr>
        <p:txBody>
          <a:bodyPr>
            <a:normAutofit/>
          </a:bodyPr>
          <a:lstStyle/>
          <a:p>
            <a:r>
              <a:rPr lang="en-US" sz="2400" dirty="0"/>
              <a:t>Exploring Data Time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6447C-8619-F648-A5C0-DABA37D3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26" y="825236"/>
            <a:ext cx="5812480" cy="21289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96B6F7-DDA6-344F-AED6-F6BB6EC2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26" y="3032696"/>
            <a:ext cx="2870200" cy="185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5D1CEE-FCDF-E049-B874-7E44D3213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706" y="3058096"/>
            <a:ext cx="2794000" cy="18288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6CA055-F82C-8C4B-A19B-2940A3C2B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361123"/>
              </p:ext>
            </p:extLst>
          </p:nvPr>
        </p:nvGraphicFramePr>
        <p:xfrm>
          <a:off x="429226" y="5151525"/>
          <a:ext cx="2717799" cy="8812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64313">
                  <a:extLst>
                    <a:ext uri="{9D8B030D-6E8A-4147-A177-3AD203B41FA5}">
                      <a16:colId xmlns:a16="http://schemas.microsoft.com/office/drawing/2014/main" val="3235885110"/>
                    </a:ext>
                  </a:extLst>
                </a:gridCol>
                <a:gridCol w="826743">
                  <a:extLst>
                    <a:ext uri="{9D8B030D-6E8A-4147-A177-3AD203B41FA5}">
                      <a16:colId xmlns:a16="http://schemas.microsoft.com/office/drawing/2014/main" val="1654202196"/>
                    </a:ext>
                  </a:extLst>
                </a:gridCol>
                <a:gridCol w="826743">
                  <a:extLst>
                    <a:ext uri="{9D8B030D-6E8A-4147-A177-3AD203B41FA5}">
                      <a16:colId xmlns:a16="http://schemas.microsoft.com/office/drawing/2014/main" val="1755915733"/>
                    </a:ext>
                  </a:extLst>
                </a:gridCol>
              </a:tblGrid>
              <a:tr h="261411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RMSE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R^2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2228407"/>
                  </a:ext>
                </a:extLst>
              </a:tr>
              <a:tr h="309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16.43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0435346"/>
                  </a:ext>
                </a:extLst>
              </a:tr>
              <a:tr h="309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0.56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652522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8F69026-204E-8C49-A50C-977C43F4908B}"/>
              </a:ext>
            </a:extLst>
          </p:cNvPr>
          <p:cNvSpPr txBox="1"/>
          <p:nvPr/>
        </p:nvSpPr>
        <p:spPr>
          <a:xfrm>
            <a:off x="6342322" y="966360"/>
            <a:ext cx="5849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Restaurants were added to the system June 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Strong weekly trends for all restaurants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Baseline prediction score was established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45FF6-13DD-D145-9AE7-4A22C3D95C90}"/>
              </a:ext>
            </a:extLst>
          </p:cNvPr>
          <p:cNvSpPr txBox="1"/>
          <p:nvPr/>
        </p:nvSpPr>
        <p:spPr>
          <a:xfrm>
            <a:off x="6845644" y="4702230"/>
            <a:ext cx="4716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about individual restaurant trends ?</a:t>
            </a:r>
          </a:p>
        </p:txBody>
      </p:sp>
    </p:spTree>
    <p:extLst>
      <p:ext uri="{BB962C8B-B14F-4D97-AF65-F5344CB8AC3E}">
        <p14:creationId xmlns:p14="http://schemas.microsoft.com/office/powerpoint/2010/main" val="1503743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2464-DF16-184F-9BF6-7B1E1EB46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1140" y="339456"/>
            <a:ext cx="6205152" cy="709912"/>
          </a:xfrm>
        </p:spPr>
        <p:txBody>
          <a:bodyPr>
            <a:normAutofit/>
          </a:bodyPr>
          <a:lstStyle/>
          <a:p>
            <a:r>
              <a:rPr lang="en-US" sz="2400" dirty="0"/>
              <a:t>When Weekly Means are Not Enough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A0C15-DD46-A741-B4A5-BA10A78F7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47" y="1467733"/>
            <a:ext cx="4241800" cy="2146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A43FDE-7C4B-4044-B27E-55C1472C8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47" y="3760665"/>
            <a:ext cx="4241800" cy="228505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245E46-AFC8-5146-BE9A-BD691D4DF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451689"/>
              </p:ext>
            </p:extLst>
          </p:nvPr>
        </p:nvGraphicFramePr>
        <p:xfrm>
          <a:off x="6104755" y="5172888"/>
          <a:ext cx="2717799" cy="78633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64313">
                  <a:extLst>
                    <a:ext uri="{9D8B030D-6E8A-4147-A177-3AD203B41FA5}">
                      <a16:colId xmlns:a16="http://schemas.microsoft.com/office/drawing/2014/main" val="3235885110"/>
                    </a:ext>
                  </a:extLst>
                </a:gridCol>
                <a:gridCol w="826743">
                  <a:extLst>
                    <a:ext uri="{9D8B030D-6E8A-4147-A177-3AD203B41FA5}">
                      <a16:colId xmlns:a16="http://schemas.microsoft.com/office/drawing/2014/main" val="1654202196"/>
                    </a:ext>
                  </a:extLst>
                </a:gridCol>
                <a:gridCol w="826743">
                  <a:extLst>
                    <a:ext uri="{9D8B030D-6E8A-4147-A177-3AD203B41FA5}">
                      <a16:colId xmlns:a16="http://schemas.microsoft.com/office/drawing/2014/main" val="1755915733"/>
                    </a:ext>
                  </a:extLst>
                </a:gridCol>
              </a:tblGrid>
              <a:tr h="26211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RMSE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R^2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2228407"/>
                  </a:ext>
                </a:extLst>
              </a:tr>
              <a:tr h="262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16.43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0435346"/>
                  </a:ext>
                </a:extLst>
              </a:tr>
              <a:tr h="262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0.56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652522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589BE79-0E33-DA4C-99BB-46B205B47910}"/>
              </a:ext>
            </a:extLst>
          </p:cNvPr>
          <p:cNvSpPr/>
          <p:nvPr/>
        </p:nvSpPr>
        <p:spPr>
          <a:xfrm>
            <a:off x="5185547" y="157522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 number of visitors per weekday per each restaurant individually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does not accurately predict future visitors </a:t>
            </a:r>
          </a:p>
        </p:txBody>
      </p:sp>
    </p:spTree>
    <p:extLst>
      <p:ext uri="{BB962C8B-B14F-4D97-AF65-F5344CB8AC3E}">
        <p14:creationId xmlns:p14="http://schemas.microsoft.com/office/powerpoint/2010/main" val="474599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B4A9-1992-0D46-96B2-E4DA1AB21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702" y="315699"/>
            <a:ext cx="5257800" cy="41335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Does past visitors predict the future 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A7C72-71FC-2440-B02E-14058EE54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1" y="880247"/>
            <a:ext cx="4368800" cy="276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F7D76B-CC5F-5344-9967-0FB03BCCB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11" y="3800046"/>
            <a:ext cx="4306149" cy="274225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EE4A9D-9FA2-4547-B10C-A60C6ACB4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861087"/>
              </p:ext>
            </p:extLst>
          </p:nvPr>
        </p:nvGraphicFramePr>
        <p:xfrm>
          <a:off x="6306408" y="4959892"/>
          <a:ext cx="2717799" cy="13105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64313">
                  <a:extLst>
                    <a:ext uri="{9D8B030D-6E8A-4147-A177-3AD203B41FA5}">
                      <a16:colId xmlns:a16="http://schemas.microsoft.com/office/drawing/2014/main" val="3235885110"/>
                    </a:ext>
                  </a:extLst>
                </a:gridCol>
                <a:gridCol w="826743">
                  <a:extLst>
                    <a:ext uri="{9D8B030D-6E8A-4147-A177-3AD203B41FA5}">
                      <a16:colId xmlns:a16="http://schemas.microsoft.com/office/drawing/2014/main" val="1654202196"/>
                    </a:ext>
                  </a:extLst>
                </a:gridCol>
                <a:gridCol w="826743">
                  <a:extLst>
                    <a:ext uri="{9D8B030D-6E8A-4147-A177-3AD203B41FA5}">
                      <a16:colId xmlns:a16="http://schemas.microsoft.com/office/drawing/2014/main" val="1755915733"/>
                    </a:ext>
                  </a:extLst>
                </a:gridCol>
              </a:tblGrid>
              <a:tr h="26211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RMSE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R^2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2228407"/>
                  </a:ext>
                </a:extLst>
              </a:tr>
              <a:tr h="262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16.43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0435346"/>
                  </a:ext>
                </a:extLst>
              </a:tr>
              <a:tr h="262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6525221"/>
                  </a:ext>
                </a:extLst>
              </a:tr>
              <a:tr h="262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autoARIMA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14.14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-0.59</a:t>
                      </a:r>
                      <a:endParaRPr lang="en-US" sz="12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2081226"/>
                  </a:ext>
                </a:extLst>
              </a:tr>
              <a:tr h="262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Prophet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14.97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-0.79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455213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A35A66-87A7-A244-92CC-2CE09A2ECCFD}"/>
              </a:ext>
            </a:extLst>
          </p:cNvPr>
          <p:cNvSpPr txBox="1"/>
          <p:nvPr/>
        </p:nvSpPr>
        <p:spPr>
          <a:xfrm>
            <a:off x="6306408" y="4529992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PARTIALLY Yes/No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16BB1-03A3-F64B-BF87-DE63649F604D}"/>
              </a:ext>
            </a:extLst>
          </p:cNvPr>
          <p:cNvSpPr/>
          <p:nvPr/>
        </p:nvSpPr>
        <p:spPr>
          <a:xfrm>
            <a:off x="5185547" y="157522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series analysis with ARIMA and PROPHET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Does not accurately predict future visitors </a:t>
            </a:r>
          </a:p>
        </p:txBody>
      </p:sp>
    </p:spTree>
    <p:extLst>
      <p:ext uri="{BB962C8B-B14F-4D97-AF65-F5344CB8AC3E}">
        <p14:creationId xmlns:p14="http://schemas.microsoft.com/office/powerpoint/2010/main" val="2685610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8003077-BFB5-5845-8BB3-ED100D397C9A}"/>
              </a:ext>
            </a:extLst>
          </p:cNvPr>
          <p:cNvSpPr txBox="1">
            <a:spLocks/>
          </p:cNvSpPr>
          <p:nvPr/>
        </p:nvSpPr>
        <p:spPr>
          <a:xfrm>
            <a:off x="838200" y="229201"/>
            <a:ext cx="10515600" cy="58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Exploring number of visitors in relation to restaurant specific factors.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8A1F1-CCA9-A849-826A-B3D8D293D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78" y="1247260"/>
            <a:ext cx="6111809" cy="4363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E8630B-D35D-9F44-90A2-3A495936584A}"/>
              </a:ext>
            </a:extLst>
          </p:cNvPr>
          <p:cNvSpPr txBox="1"/>
          <p:nvPr/>
        </p:nvSpPr>
        <p:spPr>
          <a:xfrm>
            <a:off x="7044574" y="1359244"/>
            <a:ext cx="46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Geo-Spatial location may predict future</a:t>
            </a:r>
          </a:p>
          <a:p>
            <a:r>
              <a:rPr lang="en-US" dirty="0"/>
              <a:t>visitors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4D648-9B6A-B141-A31D-230E7F63555F}"/>
              </a:ext>
            </a:extLst>
          </p:cNvPr>
          <p:cNvSpPr txBox="1"/>
          <p:nvPr/>
        </p:nvSpPr>
        <p:spPr>
          <a:xfrm>
            <a:off x="7044574" y="2366953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Location to the model.</a:t>
            </a:r>
          </a:p>
        </p:txBody>
      </p:sp>
    </p:spTree>
    <p:extLst>
      <p:ext uri="{BB962C8B-B14F-4D97-AF65-F5344CB8AC3E}">
        <p14:creationId xmlns:p14="http://schemas.microsoft.com/office/powerpoint/2010/main" val="1603706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6FFCE-2AC0-7145-93EF-E6C4C775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201"/>
            <a:ext cx="10515600" cy="583999"/>
          </a:xfrm>
        </p:spPr>
        <p:txBody>
          <a:bodyPr>
            <a:normAutofit/>
          </a:bodyPr>
          <a:lstStyle/>
          <a:p>
            <a:r>
              <a:rPr lang="en-US" sz="2400" dirty="0"/>
              <a:t>Visitor NUMBERS in relation to restaurant specific factors.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581B7-277E-734B-8D88-DAF15C615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2476"/>
            <a:ext cx="4870622" cy="44283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1C4DCD-F0BB-E743-A6B0-1C261C713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287" y="1032476"/>
            <a:ext cx="4633784" cy="442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81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1ACC-8222-FC4E-A4B8-6CE9A3BC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850"/>
          </a:xfrm>
        </p:spPr>
        <p:txBody>
          <a:bodyPr>
            <a:normAutofit/>
          </a:bodyPr>
          <a:lstStyle/>
          <a:p>
            <a:r>
              <a:rPr lang="en-US" sz="2400" dirty="0"/>
              <a:t>Do circumstances and the past visitors predict the future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80E0E-C00B-D743-AA28-2CA13969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47" y="3857323"/>
            <a:ext cx="5634853" cy="2708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D06FB-C31E-224C-AF81-4DC37EE64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7" y="901253"/>
            <a:ext cx="4127500" cy="270813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EB5C8A-8A84-8146-BDC3-8B4C99F8B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274802"/>
              </p:ext>
            </p:extLst>
          </p:nvPr>
        </p:nvGraphicFramePr>
        <p:xfrm>
          <a:off x="7900430" y="5149403"/>
          <a:ext cx="2973516" cy="141604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64454">
                  <a:extLst>
                    <a:ext uri="{9D8B030D-6E8A-4147-A177-3AD203B41FA5}">
                      <a16:colId xmlns:a16="http://schemas.microsoft.com/office/drawing/2014/main" val="3235885110"/>
                    </a:ext>
                  </a:extLst>
                </a:gridCol>
                <a:gridCol w="904531">
                  <a:extLst>
                    <a:ext uri="{9D8B030D-6E8A-4147-A177-3AD203B41FA5}">
                      <a16:colId xmlns:a16="http://schemas.microsoft.com/office/drawing/2014/main" val="1654202196"/>
                    </a:ext>
                  </a:extLst>
                </a:gridCol>
                <a:gridCol w="904531">
                  <a:extLst>
                    <a:ext uri="{9D8B030D-6E8A-4147-A177-3AD203B41FA5}">
                      <a16:colId xmlns:a16="http://schemas.microsoft.com/office/drawing/2014/main" val="1755915733"/>
                    </a:ext>
                  </a:extLst>
                </a:gridCol>
              </a:tblGrid>
              <a:tr h="236008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RMSE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R^2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2228407"/>
                  </a:ext>
                </a:extLst>
              </a:tr>
              <a:tr h="2360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16.43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0435346"/>
                  </a:ext>
                </a:extLst>
              </a:tr>
              <a:tr h="2360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6525221"/>
                  </a:ext>
                </a:extLst>
              </a:tr>
              <a:tr h="2360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autoARIMA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14.14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2081226"/>
                  </a:ext>
                </a:extLst>
              </a:tr>
              <a:tr h="2360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Prophet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14.97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4552130"/>
                  </a:ext>
                </a:extLst>
              </a:tr>
              <a:tr h="2360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MultiRegression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0.356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304073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CBF0348-CDAF-E24A-B264-F64DC0868EA9}"/>
              </a:ext>
            </a:extLst>
          </p:cNvPr>
          <p:cNvSpPr txBox="1"/>
          <p:nvPr/>
        </p:nvSpPr>
        <p:spPr>
          <a:xfrm>
            <a:off x="7900430" y="459671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 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93CF77-C845-AB42-9281-BC5323215C8B}"/>
              </a:ext>
            </a:extLst>
          </p:cNvPr>
          <p:cNvSpPr/>
          <p:nvPr/>
        </p:nvSpPr>
        <p:spPr>
          <a:xfrm>
            <a:off x="5198037" y="10066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Regression analysis with multiple engineered features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accurately predict future visitors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BBBC7-E848-9F43-AB11-01B623B5878C}"/>
              </a:ext>
            </a:extLst>
          </p:cNvPr>
          <p:cNvSpPr txBox="1"/>
          <p:nvPr/>
        </p:nvSpPr>
        <p:spPr>
          <a:xfrm>
            <a:off x="5436973" y="1900925"/>
            <a:ext cx="6536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added: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geo-spatial latitude and longitude,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cuisine genre, type of restaurant,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week-day specific visitors minimum, maximum, mean, median for each specific restaurant 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year, month and date  </a:t>
            </a:r>
          </a:p>
        </p:txBody>
      </p:sp>
    </p:spTree>
    <p:extLst>
      <p:ext uri="{BB962C8B-B14F-4D97-AF65-F5344CB8AC3E}">
        <p14:creationId xmlns:p14="http://schemas.microsoft.com/office/powerpoint/2010/main" val="2094844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EA99-ED1A-2F4D-95BC-1DC70377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8252"/>
          </a:xfrm>
        </p:spPr>
        <p:txBody>
          <a:bodyPr>
            <a:normAutofit/>
          </a:bodyPr>
          <a:lstStyle/>
          <a:p>
            <a:r>
              <a:rPr lang="en-US" sz="2400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A323C-5539-4941-857F-79BEAFDD3387}"/>
              </a:ext>
            </a:extLst>
          </p:cNvPr>
          <p:cNvSpPr txBox="1"/>
          <p:nvPr/>
        </p:nvSpPr>
        <p:spPr>
          <a:xfrm>
            <a:off x="640492" y="1507524"/>
            <a:ext cx="99616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of daily visitors at different restaurants in Japan depends on many different parameters, including date, location, cuisine genre, restaurant type.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type of data is easily accessible through combination of data mining and datasets collected through </a:t>
            </a:r>
            <a:r>
              <a:rPr lang="en-US" dirty="0" err="1"/>
              <a:t>AirRegi</a:t>
            </a:r>
            <a:r>
              <a:rPr lang="en-US" dirty="0"/>
              <a:t>/Restaurant board website.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Accurate forecasting of future restaurant visitors was achieved via data science modeling process and may be used to significantly relieve the pressure of planning daily operations in tough restaurant business. </a:t>
            </a:r>
          </a:p>
        </p:txBody>
      </p:sp>
    </p:spTree>
    <p:extLst>
      <p:ext uri="{BB962C8B-B14F-4D97-AF65-F5344CB8AC3E}">
        <p14:creationId xmlns:p14="http://schemas.microsoft.com/office/powerpoint/2010/main" val="33683249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{18A08574-A4DB-5246-9A83-E21C39A74CD0}tf10001063</Template>
  <TotalTime>1138</TotalTime>
  <Words>420</Words>
  <Application>Microsoft Macintosh PowerPoint</Application>
  <PresentationFormat>Widescreen</PresentationFormat>
  <Paragraphs>102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Mesh</vt:lpstr>
      <vt:lpstr>Be Prepared !   Visitors are Coming ? </vt:lpstr>
      <vt:lpstr>Data available through AIRRegi website</vt:lpstr>
      <vt:lpstr>Exploring Data Time Correlation</vt:lpstr>
      <vt:lpstr>When Weekly Means are Not Enough</vt:lpstr>
      <vt:lpstr>Does past visitors predict the future ? </vt:lpstr>
      <vt:lpstr>PowerPoint Presentation</vt:lpstr>
      <vt:lpstr>Visitor NUMBERS in relation to restaurant specific factors.</vt:lpstr>
      <vt:lpstr>Do circumstances and the past visitors predict the future ? </vt:lpstr>
      <vt:lpstr>Conclusions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Pavlova</dc:creator>
  <cp:lastModifiedBy>Anna Pavlova</cp:lastModifiedBy>
  <cp:revision>21</cp:revision>
  <dcterms:created xsi:type="dcterms:W3CDTF">2019-05-15T19:55:55Z</dcterms:created>
  <dcterms:modified xsi:type="dcterms:W3CDTF">2019-05-16T14:54:51Z</dcterms:modified>
</cp:coreProperties>
</file>